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3"/>
    <p:restoredTop sz="94666"/>
  </p:normalViewPr>
  <p:slideViewPr>
    <p:cSldViewPr snapToGrid="0" snapToObjects="1">
      <p:cViewPr varScale="1">
        <p:scale>
          <a:sx n="102" d="100"/>
          <a:sy n="102" d="100"/>
        </p:scale>
        <p:origin x="2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C0085-4DA2-084E-A124-781E19D83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210F56-1A20-E247-A644-9A0B9D15FD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7206B-ADA1-8941-9CDD-DBFE663F4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BA146-F1F6-1444-B0C9-E05E9709A560}" type="datetimeFigureOut">
              <a:rPr lang="en-CN" smtClean="0"/>
              <a:t>2020/10/15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8B61A-4A1D-9340-AE3E-A732AB713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3D218-F58B-894A-AE05-895B337F8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08DA4-FFD0-764D-B0B7-FB63AC00AD4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58317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1EA02-167D-4347-BE5A-D4F6D6A7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D8F337-200C-FA43-B0E3-B356F5FF66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BAEB1-F407-D14D-8636-ED34DE22C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BA146-F1F6-1444-B0C9-E05E9709A560}" type="datetimeFigureOut">
              <a:rPr lang="en-CN" smtClean="0"/>
              <a:t>2020/10/15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EBA11-D51B-6641-89B1-F93C9E9DE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986D9-3705-F846-8FE3-AF3B3098B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08DA4-FFD0-764D-B0B7-FB63AC00AD4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87887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D7C997-EA79-0B49-834E-BD8EC50B02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409508-F425-2A42-BD7B-E2FB561D2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0D617-10AF-054D-97FE-0B81A7B1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BA146-F1F6-1444-B0C9-E05E9709A560}" type="datetimeFigureOut">
              <a:rPr lang="en-CN" smtClean="0"/>
              <a:t>2020/10/15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3E7F-6192-1942-9666-A11503B7A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D0A4C-87AD-D348-98DC-903B06129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08DA4-FFD0-764D-B0B7-FB63AC00AD4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20344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3B988-7535-7141-B9D8-4E0FE1F6E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0BCF0-89A6-9749-A980-B987AA90F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940A5-08A4-9A40-ABE5-A6B35D563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BA146-F1F6-1444-B0C9-E05E9709A560}" type="datetimeFigureOut">
              <a:rPr lang="en-CN" smtClean="0"/>
              <a:t>2020/10/15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67BAF-9F77-AD46-9F7C-0CD6D4A85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ACA6A-6CD9-1F4A-8E0D-4BF9F1CB5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08DA4-FFD0-764D-B0B7-FB63AC00AD4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2033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4EA4F-5C66-D14D-8757-8FCE8138D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99B6A-8793-7B44-9BC5-3FC9369E14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7669F-062F-6B41-901F-05B1403F9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BA146-F1F6-1444-B0C9-E05E9709A560}" type="datetimeFigureOut">
              <a:rPr lang="en-CN" smtClean="0"/>
              <a:t>2020/10/15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9682A-070E-154E-A40D-9468DB56C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3D976-C29C-8F4C-B238-9A06E3A5E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08DA4-FFD0-764D-B0B7-FB63AC00AD4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62335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3F8F2-A8EA-A146-8F3B-E112FA03A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B182D-DFDB-794C-869E-015E280895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4FE8F9-70B6-4B47-BBF2-2202BDC6CA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2445C-CB22-2440-8131-8B1E7E764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BA146-F1F6-1444-B0C9-E05E9709A560}" type="datetimeFigureOut">
              <a:rPr lang="en-CN" smtClean="0"/>
              <a:t>2020/10/15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654429-C3D6-4240-A6D9-33C6DE8A6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C21F29-B971-4E49-A8AD-76C51309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08DA4-FFD0-764D-B0B7-FB63AC00AD4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18131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8B4AF-244F-C745-A4EA-24D3C750B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95509E-E777-D247-BC55-36CDF8A4A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6A3A28-5B01-344A-BF9A-DA0C681CD8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76E96D-F525-5B42-9C75-4DAE3AECD0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7EC413-E66B-024D-BEAB-200B08A437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DCF1B9-0A22-EE4F-901A-DA3D16560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BA146-F1F6-1444-B0C9-E05E9709A560}" type="datetimeFigureOut">
              <a:rPr lang="en-CN" smtClean="0"/>
              <a:t>2020/10/15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F20176-A0C6-DC46-BE75-3600D982D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DA1018-B004-3E4F-9A10-429358E2F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08DA4-FFD0-764D-B0B7-FB63AC00AD4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20999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C8952-1558-A240-B72A-9CC611833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5CB3BE-986F-5240-AC30-467D7E378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BA146-F1F6-1444-B0C9-E05E9709A560}" type="datetimeFigureOut">
              <a:rPr lang="en-CN" smtClean="0"/>
              <a:t>2020/10/15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3658D4-13C1-C74F-B2E6-BD5C6DB25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2C15DE-F2AC-424B-A46D-729CA407F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08DA4-FFD0-764D-B0B7-FB63AC00AD4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22936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B5037F-9113-8E44-AC35-3A195A651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BA146-F1F6-1444-B0C9-E05E9709A560}" type="datetimeFigureOut">
              <a:rPr lang="en-CN" smtClean="0"/>
              <a:t>2020/10/15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01EBAF-8E82-FC4B-83BB-CFB1FC9A6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1F6890-713F-7F40-8660-96964D00A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08DA4-FFD0-764D-B0B7-FB63AC00AD4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22973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C6888-163F-5F43-B833-F863F5808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BC017-51D4-2F40-AA34-03F6F97ED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57FD50-6B62-7641-9B76-156E8F2821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D617B4-1A01-4F46-91B7-E72C4B022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BA146-F1F6-1444-B0C9-E05E9709A560}" type="datetimeFigureOut">
              <a:rPr lang="en-CN" smtClean="0"/>
              <a:t>2020/10/15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2B0E10-E246-BD43-9F95-4A748F5A4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5640D-BA2B-AA4F-89D5-3A8F18B8D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08DA4-FFD0-764D-B0B7-FB63AC00AD4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80343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98B39-37B1-0A44-9116-24AD05885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A28AAA-EF95-4347-9DD5-2BB80A13DB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1E08A2-9C0C-6E44-A8EF-5D582115C4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126A41-2DE0-0D45-8509-37D11D58E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BA146-F1F6-1444-B0C9-E05E9709A560}" type="datetimeFigureOut">
              <a:rPr lang="en-CN" smtClean="0"/>
              <a:t>2020/10/15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3EF165-1DBE-BD4C-A97A-C35AD2A7C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2DBD2F-FE90-134D-A1AA-86574F35D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08DA4-FFD0-764D-B0B7-FB63AC00AD4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43703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EFBAA2-0EE0-CE44-89CF-6E6E024D1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B29F6-12E1-3240-9A21-DB50310C1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BFFA4-5D39-E34E-AE36-E8B40FA958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BA146-F1F6-1444-B0C9-E05E9709A560}" type="datetimeFigureOut">
              <a:rPr lang="en-CN" smtClean="0"/>
              <a:t>2020/10/15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8CC3E-EE0F-124D-94DD-D0B2DEE62F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03EF8-8167-1449-A312-4770CE0B98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08DA4-FFD0-764D-B0B7-FB63AC00AD4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53661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3FBC-5BD7-A746-BB03-A438634718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RAFT: Recurrent All-Pairs Field Transforms for Optical Flow</a:t>
            </a:r>
            <a:endParaRPr lang="en-C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8249A-0FC8-3441-869B-57EADE8ED1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Zachary Teed, Jia Deng</a:t>
            </a:r>
          </a:p>
          <a:p>
            <a:r>
              <a:rPr lang="en-US" dirty="0">
                <a:solidFill>
                  <a:srgbClr val="FF0000"/>
                </a:solidFill>
              </a:rPr>
              <a:t>ECCV 2020 Best Paper</a:t>
            </a:r>
            <a:endParaRPr lang="en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299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5B15F-8A65-8B46-89C0-5CB5773F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FlowNet2.0</a:t>
            </a:r>
            <a:endParaRPr lang="en-C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CBDEB0-2F9E-E449-8405-0EFB61E39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78595"/>
            <a:ext cx="10515600" cy="404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9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0B3E2-E6B1-0649-9C65-67D3C70E7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RAFT设计动机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46D9B-8E10-874A-82CB-451A71756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先前的框架普遍采用从粗到细的设计，也就是先用低分辨率估算流量，再用高分辨率采样和调整。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先前的框架包括某种形式上的迭代细化，但不限制迭代之间的权重，这就导致了迭代次数的限制。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先前框架中的微调模块，通常只采用普通卷积或相关联层。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537191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A3883-93A3-2644-B3D0-C91B7AC24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RAFT设计动机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E42E9-DEA2-AF47-A124-29794F6CD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以高分辨率维护和更新单个固定的光流场。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更新运算是周期性、轻量级的：这个框架的更新运算器只有</a:t>
            </a:r>
            <a:r>
              <a:rPr lang="en-US" altLang="zh-CN" dirty="0">
                <a:solidFill>
                  <a:srgbClr val="FF0000"/>
                </a:solidFill>
              </a:rPr>
              <a:t>2.7</a:t>
            </a:r>
            <a:r>
              <a:rPr lang="en-US" dirty="0">
                <a:solidFill>
                  <a:srgbClr val="FF0000"/>
                </a:solidFill>
              </a:rPr>
              <a:t>M</a:t>
            </a:r>
            <a:r>
              <a:rPr lang="zh-CN" altLang="en-US" dirty="0">
                <a:solidFill>
                  <a:srgbClr val="FF0000"/>
                </a:solidFill>
              </a:rPr>
              <a:t>个参数，可以迭代</a:t>
            </a:r>
            <a:r>
              <a:rPr lang="en-US" altLang="zh-CN" dirty="0">
                <a:solidFill>
                  <a:srgbClr val="FF0000"/>
                </a:solidFill>
              </a:rPr>
              <a:t>100</a:t>
            </a:r>
            <a:r>
              <a:rPr lang="zh-CN" altLang="en-US" dirty="0">
                <a:solidFill>
                  <a:srgbClr val="FF0000"/>
                </a:solidFill>
              </a:rPr>
              <a:t>多次</a:t>
            </a:r>
            <a:endParaRPr lang="en-US" altLang="zh-CN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更新运算符由卷积</a:t>
            </a:r>
            <a:r>
              <a:rPr lang="en-US" dirty="0">
                <a:solidFill>
                  <a:srgbClr val="FF0000"/>
                </a:solidFill>
              </a:rPr>
              <a:t>GRU</a:t>
            </a:r>
            <a:r>
              <a:rPr lang="zh-CN" altLang="en-US" dirty="0">
                <a:solidFill>
                  <a:srgbClr val="FF0000"/>
                </a:solidFill>
              </a:rPr>
              <a:t>组成，该卷积</a:t>
            </a:r>
            <a:r>
              <a:rPr lang="en-US" dirty="0">
                <a:solidFill>
                  <a:srgbClr val="FF0000"/>
                </a:solidFill>
              </a:rPr>
              <a:t>GRU</a:t>
            </a:r>
            <a:r>
              <a:rPr lang="zh-CN" altLang="en-US" dirty="0">
                <a:solidFill>
                  <a:srgbClr val="FF0000"/>
                </a:solidFill>
              </a:rPr>
              <a:t>在</a:t>
            </a:r>
            <a:r>
              <a:rPr lang="en-US" altLang="zh-CN" dirty="0">
                <a:solidFill>
                  <a:srgbClr val="FF0000"/>
                </a:solidFill>
              </a:rPr>
              <a:t>4</a:t>
            </a: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zh-CN" altLang="en-US" dirty="0">
                <a:solidFill>
                  <a:srgbClr val="FF0000"/>
                </a:solidFill>
              </a:rPr>
              <a:t>多尺度相关联向量上的表现更加优异</a:t>
            </a:r>
            <a:endParaRPr lang="en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095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0F2D8-21BD-D045-8784-40700E82C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RAFT</a:t>
            </a:r>
            <a:r>
              <a:rPr lang="en-US" altLang="zh-CN" dirty="0"/>
              <a:t>: Recurrent All-Pairs Field Transforms</a:t>
            </a:r>
            <a:endParaRPr lang="en-C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F63EAC-448E-744C-95F7-4454624D0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82726"/>
            <a:ext cx="10515600" cy="363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618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673D48-5B47-254E-9158-FF7A23340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550" y="2170504"/>
            <a:ext cx="6464300" cy="787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21E3E2-221A-CD4F-9736-B3AEB8FBE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Correlation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81E3C-2D0F-DB49-88FB-A621B8C36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DengXian" panose="02010600030101010101" pitchFamily="2" charset="-122"/>
                <a:ea typeface="DengXian" panose="02010600030101010101" pitchFamily="2" charset="-122"/>
              </a:rPr>
              <a:t>图片特征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：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en-CN" dirty="0">
                <a:latin typeface="DengXian" panose="02010600030101010101" pitchFamily="2" charset="-122"/>
                <a:ea typeface="DengXian" panose="02010600030101010101" pitchFamily="2" charset="-122"/>
              </a:rPr>
              <a:t>相关性矩阵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：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用</a:t>
            </a:r>
            <a:r>
              <a:rPr lang="en-US" dirty="0">
                <a:latin typeface="DengXian" panose="02010600030101010101" pitchFamily="2" charset="-122"/>
                <a:ea typeface="DengXian" panose="02010600030101010101" pitchFamily="2" charset="-122"/>
              </a:rPr>
              <a:t>avg_pool2d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在相关性矩阵的最后两个维度上，分别用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4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个不同的</a:t>
            </a:r>
            <a:r>
              <a:rPr lang="en-US" dirty="0">
                <a:latin typeface="DengXian" panose="02010600030101010101" pitchFamily="2" charset="-122"/>
                <a:ea typeface="DengXian" panose="02010600030101010101" pitchFamily="2" charset="-122"/>
              </a:rPr>
              <a:t>kernel size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(</a:t>
            </a:r>
            <a:r>
              <a:rPr lang="en-US" dirty="0">
                <a:latin typeface="DengXian" panose="02010600030101010101" pitchFamily="2" charset="-122"/>
                <a:ea typeface="DengXian" panose="02010600030101010101" pitchFamily="2" charset="-122"/>
              </a:rPr>
              <a:t>1, 2, 4, 8)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进行处理，得到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4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个</a:t>
            </a:r>
            <a:r>
              <a:rPr lang="en-US" dirty="0">
                <a:latin typeface="DengXian" panose="02010600030101010101" pitchFamily="2" charset="-122"/>
                <a:ea typeface="DengXian" panose="02010600030101010101" pitchFamily="2" charset="-122"/>
              </a:rPr>
              <a:t>correlation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矩阵，保持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I</a:t>
            </a:r>
            <a:r>
              <a:rPr lang="en-US" altLang="zh-CN" baseline="-25000" dirty="0">
                <a:latin typeface="DengXian" panose="02010600030101010101" pitchFamily="2" charset="-122"/>
                <a:ea typeface="DengXian" panose="02010600030101010101" pitchFamily="2" charset="-122"/>
              </a:rPr>
              <a:t>1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分辨率不变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endParaRPr lang="en-US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endParaRPr lang="en-US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相关性查询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(</a:t>
            </a:r>
            <a:r>
              <a:rPr lang="en-US" dirty="0">
                <a:latin typeface="DengXian" panose="02010600030101010101" pitchFamily="2" charset="-122"/>
                <a:ea typeface="DengXian" panose="02010600030101010101" pitchFamily="2" charset="-122"/>
              </a:rPr>
              <a:t>Correlation Lookup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)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：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x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warp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后得到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x’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，对潜在点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x’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缩放后进行相关性查询</a:t>
            </a:r>
            <a:endParaRPr lang="en-CN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2A1A5F-7CA3-8F4B-9F0F-F7DB2A4A1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550" y="1728266"/>
            <a:ext cx="3479800" cy="50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707450-5B3B-4642-819D-D503956EB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900" y="3734997"/>
            <a:ext cx="22098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753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08512-C1BE-B240-8E75-3D553E777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4D</a:t>
            </a:r>
            <a:r>
              <a:rPr lang="zh-CN" altLang="en-US" dirty="0"/>
              <a:t> </a:t>
            </a:r>
            <a:r>
              <a:rPr lang="en-US" altLang="zh-CN" dirty="0"/>
              <a:t>Correlation</a:t>
            </a:r>
            <a:r>
              <a:rPr lang="zh-CN" altLang="en-US" dirty="0"/>
              <a:t> </a:t>
            </a:r>
            <a:r>
              <a:rPr lang="en-US" altLang="zh-CN" dirty="0"/>
              <a:t>Volumes</a:t>
            </a:r>
            <a:endParaRPr lang="en-C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FA797F-2B83-E741-8D99-15CBD20AE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61230"/>
            <a:ext cx="10515600" cy="188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30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08295-37DB-A14D-9C8E-03CE9C093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6CDAF-7857-4649-917B-6B1C9F54C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何为光流？</a:t>
            </a:r>
          </a:p>
          <a:p>
            <a:r>
              <a:rPr lang="zh-CN" altLang="en-US" dirty="0"/>
              <a:t>在一帧视频图像中，代表同一目标的像素点到下一帧的移动量，用向量表示。</a:t>
            </a:r>
          </a:p>
          <a:p>
            <a:endParaRPr lang="zh-CN" altLang="en-US" dirty="0"/>
          </a:p>
          <a:p>
            <a:r>
              <a:rPr lang="zh-CN" altLang="en-US" dirty="0"/>
              <a:t>光流的基本假设</a:t>
            </a:r>
          </a:p>
          <a:p>
            <a:r>
              <a:rPr lang="zh-CN" altLang="en-US" dirty="0"/>
              <a:t>亮度恒定不变。即同一目标在不同帧间运动时，其亮度不会发生改变。</a:t>
            </a:r>
          </a:p>
          <a:p>
            <a:r>
              <a:rPr lang="zh-CN" altLang="en-US" dirty="0"/>
              <a:t>像素的时间连续，即时间的变化不会引起目标位置的剧烈变化，相邻帧之间位移要比较小。</a:t>
            </a:r>
            <a:endParaRPr lang="en-CN" sz="2800" dirty="0"/>
          </a:p>
        </p:txBody>
      </p:sp>
    </p:spTree>
    <p:extLst>
      <p:ext uri="{BB962C8B-B14F-4D97-AF65-F5344CB8AC3E}">
        <p14:creationId xmlns:p14="http://schemas.microsoft.com/office/powerpoint/2010/main" val="1861639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FAE6-1B77-7840-A309-2DEC1557C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Optical</a:t>
            </a:r>
            <a:r>
              <a:rPr lang="zh-CN" altLang="en-US" dirty="0"/>
              <a:t> </a:t>
            </a:r>
            <a:r>
              <a:rPr lang="en-US" altLang="zh-CN" dirty="0"/>
              <a:t>Flow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838E1-D19D-2949-B5F5-7A92A5ED7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>
                <a:latin typeface="DengXian" panose="02010600030101010101" pitchFamily="2" charset="-122"/>
                <a:ea typeface="DengXian" panose="02010600030101010101" pitchFamily="2" charset="-122"/>
              </a:rPr>
              <a:t>应用场景</a:t>
            </a:r>
          </a:p>
          <a:p>
            <a:pPr lvl="1"/>
            <a:r>
              <a:rPr lang="en-CN" dirty="0">
                <a:latin typeface="DengXian" panose="02010600030101010101" pitchFamily="2" charset="-122"/>
                <a:ea typeface="DengXian" panose="02010600030101010101" pitchFamily="2" charset="-122"/>
              </a:rPr>
              <a:t>目标跟踪</a:t>
            </a:r>
          </a:p>
          <a:p>
            <a:pPr lvl="1"/>
            <a:r>
              <a:rPr lang="en-CN" dirty="0">
                <a:latin typeface="DengXian" panose="02010600030101010101" pitchFamily="2" charset="-122"/>
                <a:ea typeface="DengXian" panose="02010600030101010101" pitchFamily="2" charset="-122"/>
              </a:rPr>
              <a:t>行为识别</a:t>
            </a:r>
          </a:p>
          <a:p>
            <a:pPr lvl="1"/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…</a:t>
            </a:r>
          </a:p>
          <a:p>
            <a:endParaRPr lang="en-US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en-CN" dirty="0">
                <a:latin typeface="DengXian" panose="02010600030101010101" pitchFamily="2" charset="-122"/>
                <a:ea typeface="DengXian" panose="02010600030101010101" pitchFamily="2" charset="-122"/>
              </a:rPr>
              <a:t>分类</a:t>
            </a:r>
          </a:p>
          <a:p>
            <a:pPr lvl="1"/>
            <a:r>
              <a:rPr lang="en-CN" dirty="0">
                <a:latin typeface="DengXian" panose="02010600030101010101" pitchFamily="2" charset="-122"/>
                <a:ea typeface="DengXian" panose="02010600030101010101" pitchFamily="2" charset="-122"/>
              </a:rPr>
              <a:t>稀疏光流</a:t>
            </a:r>
          </a:p>
          <a:p>
            <a:pPr lvl="1"/>
            <a:r>
              <a:rPr lang="en-CN" dirty="0">
                <a:latin typeface="DengXian" panose="02010600030101010101" pitchFamily="2" charset="-122"/>
                <a:ea typeface="DengXian" panose="02010600030101010101" pitchFamily="2" charset="-122"/>
              </a:rPr>
              <a:t>稠密光流</a:t>
            </a:r>
          </a:p>
          <a:p>
            <a:pPr lvl="1"/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96F03-E598-DD43-8EBF-83668D50A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073" y="2728339"/>
            <a:ext cx="7908099" cy="230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159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E9DBF-203E-2148-8B19-D5CE8BCF7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Optical</a:t>
            </a:r>
            <a:r>
              <a:rPr lang="zh-CN" altLang="en-US" dirty="0"/>
              <a:t> </a:t>
            </a:r>
            <a:r>
              <a:rPr lang="en-US" altLang="zh-CN" dirty="0"/>
              <a:t>Flow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ADCD4-212D-B645-A371-65C434C7C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亮度方程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F35FCF-BB6C-B745-8053-D3A19A027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012" y="2401094"/>
            <a:ext cx="4965700" cy="320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4589C8-4A26-3E41-AE5B-3784649A9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26146"/>
            <a:ext cx="3606800" cy="533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407A83-C083-6A4B-811B-C32D74416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850" y="4520161"/>
            <a:ext cx="2857500" cy="99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130F02-D8CF-FE40-8892-CFCA6ED95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348853"/>
            <a:ext cx="41910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40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E7E2D-1BEF-774E-953C-7911CE99A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+mj-ea"/>
              </a:rPr>
              <a:t>传统算法 </a:t>
            </a:r>
            <a:r>
              <a:rPr lang="en-US" b="1" dirty="0"/>
              <a:t>Lucas-</a:t>
            </a:r>
            <a:r>
              <a:rPr lang="en-US" b="1" dirty="0" err="1"/>
              <a:t>Kanade</a:t>
            </a:r>
            <a:endParaRPr lang="en-C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6A2E2-03EB-7D49-B5CC-50C07E9A8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邻域光流相似假设</a:t>
            </a:r>
          </a:p>
          <a:p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4B0560-0B66-DB45-AA4E-3AFBC02DE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58667"/>
            <a:ext cx="4038600" cy="1765300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82A2EC38-BC81-024A-A149-7CFE6F147E12}"/>
              </a:ext>
            </a:extLst>
          </p:cNvPr>
          <p:cNvSpPr/>
          <p:nvPr/>
        </p:nvSpPr>
        <p:spPr>
          <a:xfrm>
            <a:off x="5423682" y="3167519"/>
            <a:ext cx="1027135" cy="2724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8BC8E-7BD3-CE47-BC05-E9132B76F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700" y="3013379"/>
            <a:ext cx="2235200" cy="55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A8B5A8-2B26-B44C-8815-B6F13000E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3331" y="4697563"/>
            <a:ext cx="1356377" cy="68862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552C3BE-822B-4C4B-97FE-64A6B1D08FBD}"/>
              </a:ext>
            </a:extLst>
          </p:cNvPr>
          <p:cNvSpPr/>
          <p:nvPr/>
        </p:nvSpPr>
        <p:spPr>
          <a:xfrm>
            <a:off x="926926" y="2458667"/>
            <a:ext cx="3682652" cy="1765300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48868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69E7E-A8BB-6345-BAC0-934ED500E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深度学习算法</a:t>
            </a:r>
            <a:endParaRPr lang="en-CN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26712-5E71-5540-B214-122B0844F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FlowNet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ICCV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2015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FlowNet2.0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CVPR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2017</a:t>
            </a:r>
            <a:endParaRPr lang="en-CN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54A2A1-E7CD-6345-A522-5FB492010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3224060"/>
            <a:ext cx="97917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887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652E35-AFB4-4241-95F3-551D3A40E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46" y="2889438"/>
            <a:ext cx="5245883" cy="3287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20CDCF-B763-1144-AD89-32DD3DFFF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FlowNet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74425-6FFE-E244-A3F1-0056B51F7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Loss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</a:p>
          <a:p>
            <a:pPr lvl="1"/>
            <a:r>
              <a:rPr lang="en-US" dirty="0"/>
              <a:t>loss</a:t>
            </a:r>
            <a:r>
              <a:rPr lang="zh-CN" altLang="en-US" dirty="0"/>
              <a:t>可以定义为预测的光流（</a:t>
            </a:r>
            <a:r>
              <a:rPr lang="en-US" altLang="zh-CN" dirty="0"/>
              <a:t>2</a:t>
            </a:r>
            <a:r>
              <a:rPr lang="zh-CN" altLang="en-US" dirty="0"/>
              <a:t>维向量）和</a:t>
            </a:r>
            <a:r>
              <a:rPr lang="en-US" dirty="0" err="1"/>
              <a:t>groundtruth</a:t>
            </a:r>
            <a:r>
              <a:rPr lang="zh-CN" altLang="en-US" dirty="0"/>
              <a:t>之间的欧式距离，称这种误差为</a:t>
            </a:r>
            <a:r>
              <a:rPr lang="en-US" dirty="0"/>
              <a:t>EPE(End-Point-Error)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544821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ED975-7699-8045-A3F0-AA389E5BD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FlowNet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96F94-3AB4-EB43-9C82-27D50D9AB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FlowNetSimple</a:t>
            </a:r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Concatenate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img1</a:t>
            </a:r>
          </a:p>
          <a:p>
            <a:pPr lvl="1"/>
            <a:r>
              <a:rPr lang="en-US" altLang="zh-CN" dirty="0"/>
              <a:t>img2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altLang="zh-CN" dirty="0" err="1"/>
              <a:t>FlowNetCorr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Correlation</a:t>
            </a:r>
          </a:p>
          <a:p>
            <a:pPr lvl="1"/>
            <a:r>
              <a:rPr lang="en-US" altLang="zh-CN" dirty="0"/>
              <a:t>patch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img1</a:t>
            </a:r>
          </a:p>
          <a:p>
            <a:pPr lvl="1"/>
            <a:r>
              <a:rPr lang="en-US" altLang="zh-CN" dirty="0"/>
              <a:t>patch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img2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9E988E-7D9A-704A-85E8-8237B96CE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340" y="1825625"/>
            <a:ext cx="2570185" cy="390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83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B7DE-B7F0-214C-9ACB-A1B4EA6DD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FlowNet2.0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61AE-10D8-9147-9830-D0FB574E8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实现了FlowNet的堆叠</a:t>
            </a:r>
            <a:r>
              <a:rPr lang="zh-CN" altLang="en-US" dirty="0"/>
              <a:t> </a:t>
            </a:r>
            <a:r>
              <a:rPr lang="en-US" altLang="zh-CN" dirty="0"/>
              <a:t>(Coarse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fine)</a:t>
            </a:r>
          </a:p>
          <a:p>
            <a:r>
              <a:rPr lang="en-US" dirty="0" err="1"/>
              <a:t>引入了Brightness</a:t>
            </a:r>
            <a:r>
              <a:rPr lang="zh-CN" altLang="en-US" dirty="0"/>
              <a:t> </a:t>
            </a:r>
            <a:r>
              <a:rPr lang="en-US" dirty="0"/>
              <a:t>Error</a:t>
            </a:r>
          </a:p>
          <a:p>
            <a:r>
              <a:rPr lang="en-US" dirty="0" err="1"/>
              <a:t>引入了Flow</a:t>
            </a:r>
            <a:r>
              <a:rPr lang="en-US" altLang="zh-CN" dirty="0" err="1"/>
              <a:t>Net</a:t>
            </a:r>
            <a:r>
              <a:rPr lang="en-US" altLang="zh-CN" dirty="0"/>
              <a:t>-SD</a:t>
            </a:r>
            <a:r>
              <a:rPr lang="zh-CN" altLang="en-US" dirty="0"/>
              <a:t>计算小偏移</a:t>
            </a:r>
            <a:endParaRPr lang="en-US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091072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419</Words>
  <Application>Microsoft Macintosh PowerPoint</Application>
  <PresentationFormat>Widescreen</PresentationFormat>
  <Paragraphs>61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DengXian</vt:lpstr>
      <vt:lpstr>等线 Light</vt:lpstr>
      <vt:lpstr>Arial</vt:lpstr>
      <vt:lpstr>Calibri</vt:lpstr>
      <vt:lpstr>Calibri Light</vt:lpstr>
      <vt:lpstr>Office Theme</vt:lpstr>
      <vt:lpstr>RAFT: Recurrent All-Pairs Field Transforms for Optical Flow</vt:lpstr>
      <vt:lpstr>Optical Flow</vt:lpstr>
      <vt:lpstr>Optical Flow</vt:lpstr>
      <vt:lpstr>Optical Flow</vt:lpstr>
      <vt:lpstr>传统算法 Lucas-Kanade</vt:lpstr>
      <vt:lpstr>深度学习算法</vt:lpstr>
      <vt:lpstr>FlowNet</vt:lpstr>
      <vt:lpstr>FlowNet</vt:lpstr>
      <vt:lpstr>FlowNet2.0</vt:lpstr>
      <vt:lpstr>FlowNet2.0</vt:lpstr>
      <vt:lpstr>RAFT设计动机</vt:lpstr>
      <vt:lpstr>RAFT设计动机</vt:lpstr>
      <vt:lpstr>RAFT: Recurrent All-Pairs Field Transforms</vt:lpstr>
      <vt:lpstr>Correlation</vt:lpstr>
      <vt:lpstr>4D Correlation Volumes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RAFT: Recurrent All-Pairs Field Transforms for Optical Flow</dc:title>
  <dc:creator>叶 钰楠</dc:creator>
  <cp:lastModifiedBy>叶 钰楠</cp:lastModifiedBy>
  <cp:revision>11</cp:revision>
  <dcterms:created xsi:type="dcterms:W3CDTF">2020-10-15T12:46:33Z</dcterms:created>
  <dcterms:modified xsi:type="dcterms:W3CDTF">2020-10-15T16:20:38Z</dcterms:modified>
</cp:coreProperties>
</file>